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3312" y="3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027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744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376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51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33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67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59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85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25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0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48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51BD-FCB6-470C-A532-A390FE398375}" type="datetimeFigureOut">
              <a:rPr lang="da-DK" smtClean="0"/>
              <a:t>09-01-2026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6CA0-8D02-4BCF-A6DD-6A3BBD2FFF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46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😉">
            <a:extLst>
              <a:ext uri="{FF2B5EF4-FFF2-40B4-BE49-F238E27FC236}">
                <a16:creationId xmlns:a16="http://schemas.microsoft.com/office/drawing/2014/main" id="{95748303-D8AF-3F3B-840A-5B52C372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85" y="3604903"/>
            <a:ext cx="298764" cy="2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562CDCE-7E35-EABD-C93E-23A077D0A467}"/>
              </a:ext>
            </a:extLst>
          </p:cNvPr>
          <p:cNvSpPr txBox="1"/>
          <p:nvPr/>
        </p:nvSpPr>
        <p:spPr>
          <a:xfrm rot="21022369">
            <a:off x="1766966" y="3878091"/>
            <a:ext cx="18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da-DK" dirty="0">
                <a:solidFill>
                  <a:srgbClr val="080809"/>
                </a:solidFill>
                <a:latin typeface="Arial Rounded MT Bold" panose="020F0704030504030204" pitchFamily="34" charset="0"/>
                <a:cs typeface="Segoe UI Historic" panose="020B0502040204020203" pitchFamily="34" charset="0"/>
              </a:rPr>
              <a:t>Nemt, hurtigt og lækkert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030A892-52BB-00A1-4872-FA3690C44B7A}"/>
              </a:ext>
            </a:extLst>
          </p:cNvPr>
          <p:cNvSpPr txBox="1"/>
          <p:nvPr/>
        </p:nvSpPr>
        <p:spPr>
          <a:xfrm rot="20780142">
            <a:off x="64459" y="232625"/>
            <a:ext cx="3922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NYHED</a:t>
            </a:r>
            <a:endParaRPr lang="da-DK" sz="6000" dirty="0">
              <a:latin typeface="Arial Black" panose="020B0A04020102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39796E8-2C6E-DE23-1ACF-87CD9A203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6" y="4455854"/>
            <a:ext cx="3140684" cy="294875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F0477418-D59E-A653-FC73-7F21A89DA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84" y="6761732"/>
            <a:ext cx="2338457" cy="195555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3791CC0-F468-B497-F02D-EFA857B57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9" y="6235797"/>
            <a:ext cx="2370540" cy="262241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CA02F777-4A2F-5227-0BB2-1F02A35E7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2382">
            <a:off x="2464067" y="1752861"/>
            <a:ext cx="3439006" cy="4104620"/>
          </a:xfrm>
          <a:prstGeom prst="rect">
            <a:avLst/>
          </a:prstGeom>
        </p:spPr>
      </p:pic>
      <p:sp>
        <p:nvSpPr>
          <p:cNvPr id="29" name="Eksplosion: 8 pkt 28">
            <a:extLst>
              <a:ext uri="{FF2B5EF4-FFF2-40B4-BE49-F238E27FC236}">
                <a16:creationId xmlns:a16="http://schemas.microsoft.com/office/drawing/2014/main" id="{810D9701-575C-2BC9-0028-84D563D709BB}"/>
              </a:ext>
            </a:extLst>
          </p:cNvPr>
          <p:cNvSpPr/>
          <p:nvPr/>
        </p:nvSpPr>
        <p:spPr>
          <a:xfrm>
            <a:off x="3191987" y="-456385"/>
            <a:ext cx="3886742" cy="2254854"/>
          </a:xfrm>
          <a:prstGeom prst="irregularSeal1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B2023F6-5734-09F7-55E1-C4DA381D2945}"/>
              </a:ext>
            </a:extLst>
          </p:cNvPr>
          <p:cNvSpPr txBox="1"/>
          <p:nvPr/>
        </p:nvSpPr>
        <p:spPr>
          <a:xfrm>
            <a:off x="1370295" y="960114"/>
            <a:ext cx="65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 Black" panose="020B0A04020102020204" pitchFamily="34" charset="0"/>
              </a:rPr>
              <a:t>Snack </a:t>
            </a:r>
            <a:r>
              <a:rPr lang="en-US" sz="6600" dirty="0" err="1">
                <a:latin typeface="Arial Black" panose="020B0A04020102020204" pitchFamily="34" charset="0"/>
              </a:rPr>
              <a:t>kurv</a:t>
            </a:r>
            <a:endParaRPr lang="da-DK" sz="6600" dirty="0">
              <a:latin typeface="Arial Black" panose="020B0A0402010202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164F54D-CB40-8797-314C-A0C3DF86575E}"/>
              </a:ext>
            </a:extLst>
          </p:cNvPr>
          <p:cNvSpPr txBox="1"/>
          <p:nvPr/>
        </p:nvSpPr>
        <p:spPr>
          <a:xfrm>
            <a:off x="461430" y="7528348"/>
            <a:ext cx="4293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Eller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Stærk chili ketchup</a:t>
            </a:r>
          </a:p>
          <a:p>
            <a:r>
              <a:rPr lang="en-US" dirty="0">
                <a:latin typeface="Arial Black" panose="020B0A04020102020204" pitchFamily="34" charset="0"/>
              </a:rPr>
              <a:t>Stærk </a:t>
            </a:r>
            <a:r>
              <a:rPr lang="en-US" dirty="0" err="1">
                <a:latin typeface="Arial Black" panose="020B0A04020102020204" pitchFamily="34" charset="0"/>
              </a:rPr>
              <a:t>hvidløgs</a:t>
            </a:r>
            <a:r>
              <a:rPr lang="en-US" dirty="0">
                <a:latin typeface="Arial Black" panose="020B0A04020102020204" pitchFamily="34" charset="0"/>
              </a:rPr>
              <a:t> dressing</a:t>
            </a:r>
          </a:p>
          <a:p>
            <a:r>
              <a:rPr lang="en-US" dirty="0">
                <a:latin typeface="Arial Black" panose="020B0A04020102020204" pitchFamily="34" charset="0"/>
              </a:rPr>
              <a:t>Stærk </a:t>
            </a:r>
            <a:r>
              <a:rPr lang="en-US" dirty="0" err="1">
                <a:latin typeface="Arial Black" panose="020B0A04020102020204" pitchFamily="34" charset="0"/>
              </a:rPr>
              <a:t>karryketchup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28" name="Stjerne: 24 takker 27">
            <a:extLst>
              <a:ext uri="{FF2B5EF4-FFF2-40B4-BE49-F238E27FC236}">
                <a16:creationId xmlns:a16="http://schemas.microsoft.com/office/drawing/2014/main" id="{CA95966D-D8F1-201F-3BC6-6AD7F301907B}"/>
              </a:ext>
            </a:extLst>
          </p:cNvPr>
          <p:cNvSpPr/>
          <p:nvPr/>
        </p:nvSpPr>
        <p:spPr>
          <a:xfrm>
            <a:off x="69340" y="2064021"/>
            <a:ext cx="3264043" cy="1995118"/>
          </a:xfrm>
          <a:prstGeom prst="star24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28D3340-E0B5-4DA6-0551-6EC1292C1860}"/>
              </a:ext>
            </a:extLst>
          </p:cNvPr>
          <p:cNvSpPr txBox="1"/>
          <p:nvPr/>
        </p:nvSpPr>
        <p:spPr>
          <a:xfrm>
            <a:off x="661103" y="2594154"/>
            <a:ext cx="286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 nuggets,</a:t>
            </a:r>
          </a:p>
          <a:p>
            <a:r>
              <a:rPr lang="en-US" b="1" dirty="0"/>
              <a:t>3 chili-cheese tops </a:t>
            </a:r>
            <a:r>
              <a:rPr lang="en-US" b="1" dirty="0" err="1"/>
              <a:t>og</a:t>
            </a:r>
            <a:r>
              <a:rPr lang="en-US" b="1" dirty="0"/>
              <a:t> </a:t>
            </a:r>
          </a:p>
          <a:p>
            <a:r>
              <a:rPr lang="en-US" b="1" dirty="0"/>
              <a:t>3 Mozzarella </a:t>
            </a:r>
            <a:r>
              <a:rPr lang="en-US" b="1" dirty="0" err="1"/>
              <a:t>stænger</a:t>
            </a:r>
            <a:endParaRPr lang="da-DK" b="1" dirty="0"/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FC300BB1-08AA-CCED-ECF3-BC8CD2DD6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92" y="3949336"/>
            <a:ext cx="3886742" cy="2181529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7E1B9914-16A6-9487-A6EE-BD16D6A74111}"/>
              </a:ext>
            </a:extLst>
          </p:cNvPr>
          <p:cNvSpPr txBox="1"/>
          <p:nvPr/>
        </p:nvSpPr>
        <p:spPr>
          <a:xfrm>
            <a:off x="3169049" y="8467003"/>
            <a:ext cx="338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10,- kr. pr. </a:t>
            </a:r>
            <a:r>
              <a:rPr lang="en-US" sz="2400" dirty="0" err="1">
                <a:latin typeface="Arial Black" panose="020B0A04020102020204" pitchFamily="34" charset="0"/>
              </a:rPr>
              <a:t>bøtte</a:t>
            </a:r>
            <a:endParaRPr lang="da-DK" sz="2400" dirty="0">
              <a:latin typeface="Arial Black" panose="020B0A04020102020204" pitchFamily="34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01227159-F38C-E6E4-9089-596F107F5173}"/>
              </a:ext>
            </a:extLst>
          </p:cNvPr>
          <p:cNvSpPr txBox="1"/>
          <p:nvPr/>
        </p:nvSpPr>
        <p:spPr>
          <a:xfrm>
            <a:off x="3492984" y="6252844"/>
            <a:ext cx="371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Prøv</a:t>
            </a:r>
            <a:r>
              <a:rPr lang="en-US" dirty="0">
                <a:latin typeface="Arial Black" panose="020B0A04020102020204" pitchFamily="34" charset="0"/>
              </a:rPr>
              <a:t> den </a:t>
            </a:r>
            <a:r>
              <a:rPr lang="en-US" dirty="0" err="1">
                <a:latin typeface="Arial Black" panose="020B0A04020102020204" pitchFamily="34" charset="0"/>
              </a:rPr>
              <a:t>evt</a:t>
            </a:r>
            <a:r>
              <a:rPr lang="en-US" dirty="0">
                <a:latin typeface="Arial Black" panose="020B0A04020102020204" pitchFamily="34" charset="0"/>
              </a:rPr>
              <a:t> med </a:t>
            </a:r>
            <a:r>
              <a:rPr lang="en-US" dirty="0" err="1">
                <a:latin typeface="Arial Black" panose="020B0A04020102020204" pitchFamily="34" charset="0"/>
              </a:rPr>
              <a:t>vores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lækre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hjemmerørte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chilimayo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136A015-F9CB-D4CA-8EBA-99CAA23DFF80}"/>
              </a:ext>
            </a:extLst>
          </p:cNvPr>
          <p:cNvSpPr txBox="1"/>
          <p:nvPr/>
        </p:nvSpPr>
        <p:spPr>
          <a:xfrm>
            <a:off x="3428999" y="1798469"/>
            <a:ext cx="470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Lækkert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til</a:t>
            </a:r>
            <a:r>
              <a:rPr lang="en-US" dirty="0">
                <a:latin typeface="Arial Black" panose="020B0A04020102020204" pitchFamily="34" charset="0"/>
              </a:rPr>
              <a:t> den </a:t>
            </a:r>
            <a:r>
              <a:rPr lang="en-US" dirty="0" err="1">
                <a:latin typeface="Arial Black" panose="020B0A04020102020204" pitchFamily="34" charset="0"/>
              </a:rPr>
              <a:t>lille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sult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3FC2A01-DAAB-F8AF-B0A4-DE197B6E88FE}"/>
              </a:ext>
            </a:extLst>
          </p:cNvPr>
          <p:cNvSpPr txBox="1"/>
          <p:nvPr/>
        </p:nvSpPr>
        <p:spPr>
          <a:xfrm>
            <a:off x="4303468" y="123628"/>
            <a:ext cx="3902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 Black" panose="020B0A04020102020204" pitchFamily="34" charset="0"/>
              </a:rPr>
              <a:t>45</a:t>
            </a:r>
            <a:r>
              <a:rPr lang="en-US" sz="6600" b="1" dirty="0"/>
              <a:t>,-</a:t>
            </a:r>
            <a:endParaRPr lang="da-DK" sz="66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B748180-5362-EF42-CCCE-9204951256D7}"/>
              </a:ext>
            </a:extLst>
          </p:cNvPr>
          <p:cNvSpPr txBox="1"/>
          <p:nvPr/>
        </p:nvSpPr>
        <p:spPr>
          <a:xfrm>
            <a:off x="-1970883" y="8841024"/>
            <a:ext cx="10799763" cy="1115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519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 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M</a:t>
            </a:r>
            <a:r>
              <a:rPr lang="da-DK" sz="6600" b="1" dirty="0">
                <a:solidFill>
                  <a:srgbClr val="92D050"/>
                </a:solidFill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Ø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LLE</a:t>
            </a:r>
            <a:r>
              <a:rPr lang="da-DK" sz="6600" b="1" dirty="0">
                <a:solidFill>
                  <a:srgbClr val="92D050"/>
                </a:solidFill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G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RILLEN</a:t>
            </a:r>
          </a:p>
        </p:txBody>
      </p:sp>
      <p:pic>
        <p:nvPicPr>
          <p:cNvPr id="6" name="Billede 5" descr="Et billede, der indeholder cirkel, skærmbillede, tegneserie&#10;&#10;Indhold genereret af kunstig intelligens kan være forkert.">
            <a:extLst>
              <a:ext uri="{FF2B5EF4-FFF2-40B4-BE49-F238E27FC236}">
                <a16:creationId xmlns:a16="http://schemas.microsoft.com/office/drawing/2014/main" id="{04DAFE25-DCE8-2C0D-79DE-039123853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65" y="1914079"/>
            <a:ext cx="2094455" cy="1753051"/>
          </a:xfrm>
          <a:prstGeom prst="rect">
            <a:avLst/>
          </a:prstGeom>
        </p:spPr>
      </p:pic>
      <p:sp>
        <p:nvSpPr>
          <p:cNvPr id="7" name="Rutediagram: Forbindelse 6">
            <a:extLst>
              <a:ext uri="{FF2B5EF4-FFF2-40B4-BE49-F238E27FC236}">
                <a16:creationId xmlns:a16="http://schemas.microsoft.com/office/drawing/2014/main" id="{A0F388E9-2239-92A4-EA2F-9EBCBDD26482}"/>
              </a:ext>
            </a:extLst>
          </p:cNvPr>
          <p:cNvSpPr/>
          <p:nvPr/>
        </p:nvSpPr>
        <p:spPr>
          <a:xfrm>
            <a:off x="5698997" y="2219954"/>
            <a:ext cx="995800" cy="923330"/>
          </a:xfrm>
          <a:prstGeom prst="flowChartConnector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0C5BD5F-A4B5-8572-15FD-878347664853}"/>
              </a:ext>
            </a:extLst>
          </p:cNvPr>
          <p:cNvSpPr/>
          <p:nvPr/>
        </p:nvSpPr>
        <p:spPr>
          <a:xfrm rot="413802">
            <a:off x="1662495" y="5276799"/>
            <a:ext cx="1301368" cy="461665"/>
          </a:xfrm>
          <a:custGeom>
            <a:avLst/>
            <a:gdLst>
              <a:gd name="csX0" fmla="*/ 0 w 1301368"/>
              <a:gd name="csY0" fmla="*/ 0 h 461665"/>
              <a:gd name="csX1" fmla="*/ 663698 w 1301368"/>
              <a:gd name="csY1" fmla="*/ 0 h 461665"/>
              <a:gd name="csX2" fmla="*/ 1301368 w 1301368"/>
              <a:gd name="csY2" fmla="*/ 0 h 461665"/>
              <a:gd name="csX3" fmla="*/ 1301368 w 1301368"/>
              <a:gd name="csY3" fmla="*/ 461665 h 461665"/>
              <a:gd name="csX4" fmla="*/ 663698 w 1301368"/>
              <a:gd name="csY4" fmla="*/ 461665 h 461665"/>
              <a:gd name="csX5" fmla="*/ 0 w 1301368"/>
              <a:gd name="csY5" fmla="*/ 461665 h 461665"/>
              <a:gd name="csX6" fmla="*/ 0 w 1301368"/>
              <a:gd name="csY6" fmla="*/ 0 h 461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01368" h="461665" extrusionOk="0">
                <a:moveTo>
                  <a:pt x="0" y="0"/>
                </a:moveTo>
                <a:cubicBezTo>
                  <a:pt x="300150" y="8326"/>
                  <a:pt x="375417" y="-10396"/>
                  <a:pt x="663698" y="0"/>
                </a:cubicBezTo>
                <a:cubicBezTo>
                  <a:pt x="951979" y="10396"/>
                  <a:pt x="986771" y="-22468"/>
                  <a:pt x="1301368" y="0"/>
                </a:cubicBezTo>
                <a:cubicBezTo>
                  <a:pt x="1286258" y="99325"/>
                  <a:pt x="1291699" y="317621"/>
                  <a:pt x="1301368" y="461665"/>
                </a:cubicBezTo>
                <a:cubicBezTo>
                  <a:pt x="1099089" y="481011"/>
                  <a:pt x="812176" y="440390"/>
                  <a:pt x="663698" y="461665"/>
                </a:cubicBezTo>
                <a:cubicBezTo>
                  <a:pt x="515220" y="482941"/>
                  <a:pt x="283521" y="470942"/>
                  <a:pt x="0" y="461665"/>
                </a:cubicBezTo>
                <a:cubicBezTo>
                  <a:pt x="-22562" y="236320"/>
                  <a:pt x="147" y="204022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12418448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NYHED</a:t>
            </a:r>
          </a:p>
        </p:txBody>
      </p:sp>
      <p:pic>
        <p:nvPicPr>
          <p:cNvPr id="9" name="Billede 8" descr="Et billede, der indeholder ret, chili, mad, grøntsager&#10;&#10;Automatisk genereret beskrivelse">
            <a:extLst>
              <a:ext uri="{FF2B5EF4-FFF2-40B4-BE49-F238E27FC236}">
                <a16:creationId xmlns:a16="http://schemas.microsoft.com/office/drawing/2014/main" id="{5ECED28D-3DAC-6594-D149-7E177F7E92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226">
            <a:off x="2268376" y="7385448"/>
            <a:ext cx="295721" cy="460786"/>
          </a:xfrm>
          <a:prstGeom prst="rect">
            <a:avLst/>
          </a:prstGeom>
        </p:spPr>
      </p:pic>
      <p:pic>
        <p:nvPicPr>
          <p:cNvPr id="12" name="Billede 11" descr="Et billede, der indeholder ret, chili, mad, grøntsager&#10;&#10;Automatisk genereret beskrivelse">
            <a:extLst>
              <a:ext uri="{FF2B5EF4-FFF2-40B4-BE49-F238E27FC236}">
                <a16:creationId xmlns:a16="http://schemas.microsoft.com/office/drawing/2014/main" id="{4B4927E4-C488-7521-5C16-2629D6031C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597">
            <a:off x="2248466" y="7331237"/>
            <a:ext cx="488171" cy="569211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615F730-9C3A-572F-CD20-BBEED2A7C766}"/>
              </a:ext>
            </a:extLst>
          </p:cNvPr>
          <p:cNvSpPr txBox="1"/>
          <p:nvPr/>
        </p:nvSpPr>
        <p:spPr>
          <a:xfrm rot="20255533">
            <a:off x="1682106" y="7458243"/>
            <a:ext cx="761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HOT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30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4A68-7AC1-1934-3B7C-9FEA2395A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😉">
            <a:extLst>
              <a:ext uri="{FF2B5EF4-FFF2-40B4-BE49-F238E27FC236}">
                <a16:creationId xmlns:a16="http://schemas.microsoft.com/office/drawing/2014/main" id="{8B978C8E-867D-E828-A2A0-F21D6DD6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97" y="5482427"/>
            <a:ext cx="298764" cy="2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86446F27-384F-3414-9B8E-B7C6AB67FA10}"/>
              </a:ext>
            </a:extLst>
          </p:cNvPr>
          <p:cNvSpPr txBox="1"/>
          <p:nvPr/>
        </p:nvSpPr>
        <p:spPr>
          <a:xfrm rot="21022369">
            <a:off x="5023372" y="5824023"/>
            <a:ext cx="18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da-DK" dirty="0">
                <a:solidFill>
                  <a:srgbClr val="080809"/>
                </a:solidFill>
                <a:latin typeface="Arial Rounded MT Bold" panose="020F0704030504030204" pitchFamily="34" charset="0"/>
                <a:cs typeface="Segoe UI Historic" panose="020B0502040204020203" pitchFamily="34" charset="0"/>
              </a:rPr>
              <a:t>Nemt, hurtigt og lækkert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304A221-F340-D264-0B61-F5FFFFA5D324}"/>
              </a:ext>
            </a:extLst>
          </p:cNvPr>
          <p:cNvSpPr txBox="1"/>
          <p:nvPr/>
        </p:nvSpPr>
        <p:spPr>
          <a:xfrm rot="20780142">
            <a:off x="64459" y="232625"/>
            <a:ext cx="3922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NYHED</a:t>
            </a:r>
            <a:endParaRPr lang="da-DK" sz="6000" dirty="0">
              <a:latin typeface="Arial Black" panose="020B0A04020102020204" pitchFamily="34" charset="0"/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93505256-6B54-EB40-EB12-522196052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84" y="6761732"/>
            <a:ext cx="2338457" cy="195555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0EB17EE-C0B3-7416-209F-303683687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9" y="6235797"/>
            <a:ext cx="2370540" cy="2622410"/>
          </a:xfrm>
          <a:prstGeom prst="rect">
            <a:avLst/>
          </a:prstGeom>
        </p:spPr>
      </p:pic>
      <p:sp>
        <p:nvSpPr>
          <p:cNvPr id="29" name="Eksplosion: 8 pkt 28">
            <a:extLst>
              <a:ext uri="{FF2B5EF4-FFF2-40B4-BE49-F238E27FC236}">
                <a16:creationId xmlns:a16="http://schemas.microsoft.com/office/drawing/2014/main" id="{46906AE0-F8C1-2E75-7F60-604D67BDF973}"/>
              </a:ext>
            </a:extLst>
          </p:cNvPr>
          <p:cNvSpPr/>
          <p:nvPr/>
        </p:nvSpPr>
        <p:spPr>
          <a:xfrm>
            <a:off x="3191987" y="-456385"/>
            <a:ext cx="3886742" cy="2254854"/>
          </a:xfrm>
          <a:prstGeom prst="irregularSeal1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19B0C6F-6C72-4295-ED94-8BC3B106DE17}"/>
              </a:ext>
            </a:extLst>
          </p:cNvPr>
          <p:cNvSpPr txBox="1"/>
          <p:nvPr/>
        </p:nvSpPr>
        <p:spPr>
          <a:xfrm>
            <a:off x="461430" y="7528348"/>
            <a:ext cx="4293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Eller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Stærk chili ketchup</a:t>
            </a:r>
          </a:p>
          <a:p>
            <a:r>
              <a:rPr lang="en-US" dirty="0">
                <a:latin typeface="Arial Black" panose="020B0A04020102020204" pitchFamily="34" charset="0"/>
              </a:rPr>
              <a:t>Stærk </a:t>
            </a:r>
            <a:r>
              <a:rPr lang="en-US" dirty="0" err="1">
                <a:latin typeface="Arial Black" panose="020B0A04020102020204" pitchFamily="34" charset="0"/>
              </a:rPr>
              <a:t>hvidløgs</a:t>
            </a:r>
            <a:r>
              <a:rPr lang="en-US" dirty="0">
                <a:latin typeface="Arial Black" panose="020B0A04020102020204" pitchFamily="34" charset="0"/>
              </a:rPr>
              <a:t> dressing</a:t>
            </a:r>
          </a:p>
          <a:p>
            <a:r>
              <a:rPr lang="en-US" dirty="0">
                <a:latin typeface="Arial Black" panose="020B0A04020102020204" pitchFamily="34" charset="0"/>
              </a:rPr>
              <a:t>Stærk </a:t>
            </a:r>
            <a:r>
              <a:rPr lang="en-US" dirty="0" err="1">
                <a:latin typeface="Arial Black" panose="020B0A04020102020204" pitchFamily="34" charset="0"/>
              </a:rPr>
              <a:t>karryketchup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302F8C0-C93F-0E58-266E-5F34E347244A}"/>
              </a:ext>
            </a:extLst>
          </p:cNvPr>
          <p:cNvSpPr txBox="1"/>
          <p:nvPr/>
        </p:nvSpPr>
        <p:spPr>
          <a:xfrm>
            <a:off x="3169049" y="8467003"/>
            <a:ext cx="338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10,- kr. pr. </a:t>
            </a:r>
            <a:r>
              <a:rPr lang="en-US" sz="2400" dirty="0" err="1">
                <a:latin typeface="Arial Black" panose="020B0A04020102020204" pitchFamily="34" charset="0"/>
              </a:rPr>
              <a:t>bøtte</a:t>
            </a:r>
            <a:endParaRPr lang="da-DK" sz="2400" dirty="0">
              <a:latin typeface="Arial Black" panose="020B0A04020102020204" pitchFamily="34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FF25EE9-EBFF-6443-D53F-CB07C1BC943C}"/>
              </a:ext>
            </a:extLst>
          </p:cNvPr>
          <p:cNvSpPr txBox="1"/>
          <p:nvPr/>
        </p:nvSpPr>
        <p:spPr>
          <a:xfrm>
            <a:off x="3140408" y="6668067"/>
            <a:ext cx="371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Prøv</a:t>
            </a:r>
            <a:r>
              <a:rPr lang="en-US" dirty="0">
                <a:latin typeface="Arial Black" panose="020B0A04020102020204" pitchFamily="34" charset="0"/>
              </a:rPr>
              <a:t> den </a:t>
            </a:r>
            <a:r>
              <a:rPr lang="en-US" dirty="0" err="1">
                <a:latin typeface="Arial Black" panose="020B0A04020102020204" pitchFamily="34" charset="0"/>
              </a:rPr>
              <a:t>evt</a:t>
            </a:r>
            <a:r>
              <a:rPr lang="en-US" dirty="0">
                <a:latin typeface="Arial Black" panose="020B0A04020102020204" pitchFamily="34" charset="0"/>
              </a:rPr>
              <a:t> med </a:t>
            </a:r>
            <a:r>
              <a:rPr lang="en-US" dirty="0" err="1">
                <a:latin typeface="Arial Black" panose="020B0A04020102020204" pitchFamily="34" charset="0"/>
              </a:rPr>
              <a:t>vores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lækre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hjemmerørte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chilimayo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8D71487-F8C4-4298-4D8C-1AD30E6FEA89}"/>
              </a:ext>
            </a:extLst>
          </p:cNvPr>
          <p:cNvSpPr txBox="1"/>
          <p:nvPr/>
        </p:nvSpPr>
        <p:spPr>
          <a:xfrm>
            <a:off x="1492549" y="1234667"/>
            <a:ext cx="470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Lækkert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til</a:t>
            </a:r>
            <a:r>
              <a:rPr lang="en-US" dirty="0">
                <a:latin typeface="Arial Black" panose="020B0A04020102020204" pitchFamily="34" charset="0"/>
              </a:rPr>
              <a:t> den </a:t>
            </a:r>
            <a:r>
              <a:rPr lang="en-US" dirty="0" err="1">
                <a:latin typeface="Arial Black" panose="020B0A04020102020204" pitchFamily="34" charset="0"/>
              </a:rPr>
              <a:t>lille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sult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3623A11A-CFFE-AFE4-2AD7-4E7AD14AE79A}"/>
              </a:ext>
            </a:extLst>
          </p:cNvPr>
          <p:cNvSpPr txBox="1"/>
          <p:nvPr/>
        </p:nvSpPr>
        <p:spPr>
          <a:xfrm>
            <a:off x="4303468" y="123628"/>
            <a:ext cx="3902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 Black" panose="020B0A04020102020204" pitchFamily="34" charset="0"/>
              </a:rPr>
              <a:t>25</a:t>
            </a:r>
            <a:r>
              <a:rPr lang="en-US" sz="6600" b="1" dirty="0"/>
              <a:t>,-</a:t>
            </a:r>
            <a:endParaRPr lang="da-DK" sz="66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95417F2-B525-A185-BE51-862C0F6BEDF9}"/>
              </a:ext>
            </a:extLst>
          </p:cNvPr>
          <p:cNvSpPr txBox="1"/>
          <p:nvPr/>
        </p:nvSpPr>
        <p:spPr>
          <a:xfrm>
            <a:off x="-1970883" y="8841024"/>
            <a:ext cx="10799763" cy="1115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519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 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M</a:t>
            </a:r>
            <a:r>
              <a:rPr lang="da-DK" sz="6600" b="1" dirty="0">
                <a:solidFill>
                  <a:srgbClr val="92D050"/>
                </a:solidFill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Ø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LLE</a:t>
            </a:r>
            <a:r>
              <a:rPr lang="da-DK" sz="6600" b="1" dirty="0">
                <a:solidFill>
                  <a:srgbClr val="92D050"/>
                </a:solidFill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G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RILLEN</a:t>
            </a:r>
          </a:p>
        </p:txBody>
      </p:sp>
      <p:pic>
        <p:nvPicPr>
          <p:cNvPr id="6" name="Billede 5" descr="Et billede, der indeholder cirkel, skærmbillede, tegneserie&#10;&#10;Indhold genereret af kunstig intelligens kan være forkert.">
            <a:extLst>
              <a:ext uri="{FF2B5EF4-FFF2-40B4-BE49-F238E27FC236}">
                <a16:creationId xmlns:a16="http://schemas.microsoft.com/office/drawing/2014/main" id="{F803D415-04A5-0D24-9CCD-E3CA1F1BA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37" y="909535"/>
            <a:ext cx="3530312" cy="3143431"/>
          </a:xfrm>
          <a:prstGeom prst="rect">
            <a:avLst/>
          </a:prstGeom>
        </p:spPr>
      </p:pic>
      <p:sp>
        <p:nvSpPr>
          <p:cNvPr id="7" name="Rutediagram: Forbindelse 6">
            <a:extLst>
              <a:ext uri="{FF2B5EF4-FFF2-40B4-BE49-F238E27FC236}">
                <a16:creationId xmlns:a16="http://schemas.microsoft.com/office/drawing/2014/main" id="{19749605-FBE3-04F4-B995-C1A769CB4105}"/>
              </a:ext>
            </a:extLst>
          </p:cNvPr>
          <p:cNvSpPr/>
          <p:nvPr/>
        </p:nvSpPr>
        <p:spPr>
          <a:xfrm>
            <a:off x="5094433" y="1603999"/>
            <a:ext cx="1600364" cy="1539285"/>
          </a:xfrm>
          <a:prstGeom prst="flowChartConnector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Billede 7" descr="Et billede, der indeholder mad, Snack, Fastfood, tempura&#10;&#10;AI-genereret indhold kan være ukorrekt.">
            <a:extLst>
              <a:ext uri="{FF2B5EF4-FFF2-40B4-BE49-F238E27FC236}">
                <a16:creationId xmlns:a16="http://schemas.microsoft.com/office/drawing/2014/main" id="{842E6094-C0C8-D095-ACCB-87FDACBED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5909">
            <a:off x="-279558" y="4038180"/>
            <a:ext cx="3999971" cy="3640469"/>
          </a:xfrm>
          <a:prstGeom prst="rect">
            <a:avLst/>
          </a:prstGeom>
        </p:spPr>
      </p:pic>
      <p:pic>
        <p:nvPicPr>
          <p:cNvPr id="12" name="Billede 11" descr="Et billede, der indeholder Snack, mad, Fastfood, småkage&#10;&#10;AI-genereret indhold kan være ukorrekt.">
            <a:extLst>
              <a:ext uri="{FF2B5EF4-FFF2-40B4-BE49-F238E27FC236}">
                <a16:creationId xmlns:a16="http://schemas.microsoft.com/office/drawing/2014/main" id="{98CC7528-E572-37E5-F096-AA953A024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4132" y="3045317"/>
            <a:ext cx="3410917" cy="4071095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632AC313-F9F0-5CEB-DE0D-25A25FE0E4E2}"/>
              </a:ext>
            </a:extLst>
          </p:cNvPr>
          <p:cNvSpPr txBox="1"/>
          <p:nvPr/>
        </p:nvSpPr>
        <p:spPr>
          <a:xfrm>
            <a:off x="-115756" y="1495306"/>
            <a:ext cx="55076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>
                <a:latin typeface="Aptos Black" panose="020B0004020202020204" pitchFamily="34" charset="0"/>
              </a:rPr>
              <a:t>3</a:t>
            </a:r>
            <a:r>
              <a:rPr lang="da-DK" sz="3600" dirty="0">
                <a:latin typeface="Aptos Black" panose="020B0004020202020204" pitchFamily="34" charset="0"/>
              </a:rPr>
              <a:t> store indbagte rejer</a:t>
            </a:r>
          </a:p>
          <a:p>
            <a:pPr algn="ctr"/>
            <a:r>
              <a:rPr lang="da-DK" sz="3600" dirty="0">
                <a:latin typeface="Aptos Black" panose="020B0004020202020204" pitchFamily="34" charset="0"/>
              </a:rPr>
              <a:t>eller </a:t>
            </a:r>
          </a:p>
          <a:p>
            <a:pPr algn="ctr"/>
            <a:r>
              <a:rPr lang="da-DK" sz="6000" dirty="0">
                <a:latin typeface="Aptos Black" panose="020B0004020202020204" pitchFamily="34" charset="0"/>
              </a:rPr>
              <a:t>5</a:t>
            </a:r>
            <a:r>
              <a:rPr lang="da-DK" sz="3600" dirty="0">
                <a:latin typeface="Aptos Black" panose="020B0004020202020204" pitchFamily="34" charset="0"/>
              </a:rPr>
              <a:t> </a:t>
            </a:r>
            <a:r>
              <a:rPr lang="da-DK" sz="3600" dirty="0" err="1">
                <a:latin typeface="Aptos Black" panose="020B0004020202020204" pitchFamily="34" charset="0"/>
              </a:rPr>
              <a:t>Chiken</a:t>
            </a:r>
            <a:r>
              <a:rPr lang="da-DK" sz="3600" dirty="0">
                <a:latin typeface="Aptos Black" panose="020B0004020202020204" pitchFamily="34" charset="0"/>
              </a:rPr>
              <a:t> Nuggets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49A5361-3B67-45A9-FA02-44CB96BB71A3}"/>
              </a:ext>
            </a:extLst>
          </p:cNvPr>
          <p:cNvSpPr/>
          <p:nvPr/>
        </p:nvSpPr>
        <p:spPr>
          <a:xfrm rot="413802">
            <a:off x="1546787" y="5934877"/>
            <a:ext cx="1301368" cy="461665"/>
          </a:xfrm>
          <a:custGeom>
            <a:avLst/>
            <a:gdLst>
              <a:gd name="csX0" fmla="*/ 0 w 1301368"/>
              <a:gd name="csY0" fmla="*/ 0 h 461665"/>
              <a:gd name="csX1" fmla="*/ 663698 w 1301368"/>
              <a:gd name="csY1" fmla="*/ 0 h 461665"/>
              <a:gd name="csX2" fmla="*/ 1301368 w 1301368"/>
              <a:gd name="csY2" fmla="*/ 0 h 461665"/>
              <a:gd name="csX3" fmla="*/ 1301368 w 1301368"/>
              <a:gd name="csY3" fmla="*/ 461665 h 461665"/>
              <a:gd name="csX4" fmla="*/ 663698 w 1301368"/>
              <a:gd name="csY4" fmla="*/ 461665 h 461665"/>
              <a:gd name="csX5" fmla="*/ 0 w 1301368"/>
              <a:gd name="csY5" fmla="*/ 461665 h 461665"/>
              <a:gd name="csX6" fmla="*/ 0 w 1301368"/>
              <a:gd name="csY6" fmla="*/ 0 h 461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01368" h="461665" extrusionOk="0">
                <a:moveTo>
                  <a:pt x="0" y="0"/>
                </a:moveTo>
                <a:cubicBezTo>
                  <a:pt x="300150" y="8326"/>
                  <a:pt x="375417" y="-10396"/>
                  <a:pt x="663698" y="0"/>
                </a:cubicBezTo>
                <a:cubicBezTo>
                  <a:pt x="951979" y="10396"/>
                  <a:pt x="986771" y="-22468"/>
                  <a:pt x="1301368" y="0"/>
                </a:cubicBezTo>
                <a:cubicBezTo>
                  <a:pt x="1286258" y="99325"/>
                  <a:pt x="1291699" y="317621"/>
                  <a:pt x="1301368" y="461665"/>
                </a:cubicBezTo>
                <a:cubicBezTo>
                  <a:pt x="1099089" y="481011"/>
                  <a:pt x="812176" y="440390"/>
                  <a:pt x="663698" y="461665"/>
                </a:cubicBezTo>
                <a:cubicBezTo>
                  <a:pt x="515220" y="482941"/>
                  <a:pt x="283521" y="470942"/>
                  <a:pt x="0" y="461665"/>
                </a:cubicBezTo>
                <a:cubicBezTo>
                  <a:pt x="-22562" y="236320"/>
                  <a:pt x="147" y="204022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12418448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NYHED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53B0636-984B-8F84-A42E-D12613B2F5D2}"/>
              </a:ext>
            </a:extLst>
          </p:cNvPr>
          <p:cNvSpPr txBox="1"/>
          <p:nvPr/>
        </p:nvSpPr>
        <p:spPr>
          <a:xfrm rot="20255533">
            <a:off x="1386631" y="7489081"/>
            <a:ext cx="761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HOT</a:t>
            </a:r>
            <a:endParaRPr lang="da-DK" dirty="0"/>
          </a:p>
        </p:txBody>
      </p:sp>
      <p:pic>
        <p:nvPicPr>
          <p:cNvPr id="23" name="Billede 22" descr="Et billede, der indeholder ret, chili, mad, grøntsager&#10;&#10;Automatisk genereret beskrivelse">
            <a:extLst>
              <a:ext uri="{FF2B5EF4-FFF2-40B4-BE49-F238E27FC236}">
                <a16:creationId xmlns:a16="http://schemas.microsoft.com/office/drawing/2014/main" id="{94E0D129-0677-2A3A-2459-55DEAB858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25" y="7292800"/>
            <a:ext cx="383329" cy="542767"/>
          </a:xfrm>
          <a:prstGeom prst="rect">
            <a:avLst/>
          </a:prstGeom>
        </p:spPr>
      </p:pic>
      <p:pic>
        <p:nvPicPr>
          <p:cNvPr id="27" name="Billede 26" descr="Et billede, der indeholder ret, chili, mad, grøntsager&#10;&#10;Automatisk genereret beskrivelse">
            <a:extLst>
              <a:ext uri="{FF2B5EF4-FFF2-40B4-BE49-F238E27FC236}">
                <a16:creationId xmlns:a16="http://schemas.microsoft.com/office/drawing/2014/main" id="{F87A220C-6847-FE60-8073-D9D69A947E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226">
            <a:off x="2145651" y="7415550"/>
            <a:ext cx="263338" cy="4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02A25-DBD4-BA15-4637-F6AF3BF6A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😉">
            <a:extLst>
              <a:ext uri="{FF2B5EF4-FFF2-40B4-BE49-F238E27FC236}">
                <a16:creationId xmlns:a16="http://schemas.microsoft.com/office/drawing/2014/main" id="{EC2B4C99-B2A2-20B9-BD15-884398BE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3" y="7897581"/>
            <a:ext cx="298764" cy="2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80E8656-E60E-3CB7-26D4-448C1A042C48}"/>
              </a:ext>
            </a:extLst>
          </p:cNvPr>
          <p:cNvSpPr txBox="1"/>
          <p:nvPr/>
        </p:nvSpPr>
        <p:spPr>
          <a:xfrm>
            <a:off x="-1970884" y="8667091"/>
            <a:ext cx="10799763" cy="1115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519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 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M</a:t>
            </a:r>
            <a:r>
              <a:rPr lang="da-DK" sz="6600" b="1" dirty="0">
                <a:solidFill>
                  <a:srgbClr val="92D050"/>
                </a:solidFill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Ø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LLE</a:t>
            </a:r>
            <a:r>
              <a:rPr lang="da-DK" sz="6600" b="1" dirty="0">
                <a:solidFill>
                  <a:srgbClr val="92D050"/>
                </a:solidFill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G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RILLEN</a:t>
            </a:r>
          </a:p>
        </p:txBody>
      </p:sp>
      <p:pic>
        <p:nvPicPr>
          <p:cNvPr id="6" name="Billede 5" descr="Et billede, der indeholder cirkel, skærmbillede, tegneserie&#10;&#10;Indhold genereret af kunstig intelligens kan være forkert.">
            <a:extLst>
              <a:ext uri="{FF2B5EF4-FFF2-40B4-BE49-F238E27FC236}">
                <a16:creationId xmlns:a16="http://schemas.microsoft.com/office/drawing/2014/main" id="{8942D75F-6571-28A8-6639-6A3120AA1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72" y="-666050"/>
            <a:ext cx="4389886" cy="3908806"/>
          </a:xfrm>
          <a:prstGeom prst="rect">
            <a:avLst/>
          </a:prstGeom>
        </p:spPr>
      </p:pic>
      <p:sp>
        <p:nvSpPr>
          <p:cNvPr id="7" name="Rutediagram: Forbindelse 6">
            <a:extLst>
              <a:ext uri="{FF2B5EF4-FFF2-40B4-BE49-F238E27FC236}">
                <a16:creationId xmlns:a16="http://schemas.microsoft.com/office/drawing/2014/main" id="{978EF2AA-C884-BFB1-EA6C-891D6BB7D6B7}"/>
              </a:ext>
            </a:extLst>
          </p:cNvPr>
          <p:cNvSpPr/>
          <p:nvPr/>
        </p:nvSpPr>
        <p:spPr>
          <a:xfrm>
            <a:off x="4937760" y="239914"/>
            <a:ext cx="1738824" cy="1650994"/>
          </a:xfrm>
          <a:prstGeom prst="flowChartConnector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0" name="Billede 19" descr="Et billede, der indeholder mejeriprodukt, mad, fløde/flødeskum/flødefarvet&#10;&#10;AI-genereret indhold kan være ukorrekt.">
            <a:extLst>
              <a:ext uri="{FF2B5EF4-FFF2-40B4-BE49-F238E27FC236}">
                <a16:creationId xmlns:a16="http://schemas.microsoft.com/office/drawing/2014/main" id="{7CAEE938-272B-5325-4230-16AF81FA2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91" y="1819318"/>
            <a:ext cx="4124325" cy="5495925"/>
          </a:xfrm>
          <a:prstGeom prst="rect">
            <a:avLst/>
          </a:prstGeom>
        </p:spPr>
      </p:pic>
      <p:pic>
        <p:nvPicPr>
          <p:cNvPr id="22" name="Billede 21" descr="Et billede, der indeholder mejeriprodukt, mad, fløde/flødeskum/flødefarvet&#10;&#10;AI-genereret indhold kan være ukorrekt.">
            <a:extLst>
              <a:ext uri="{FF2B5EF4-FFF2-40B4-BE49-F238E27FC236}">
                <a16:creationId xmlns:a16="http://schemas.microsoft.com/office/drawing/2014/main" id="{ACA6F5A1-10C9-C63A-12C3-6CAE4DE0A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7497" y="2184624"/>
            <a:ext cx="4124325" cy="5042995"/>
          </a:xfrm>
          <a:prstGeom prst="rect">
            <a:avLst/>
          </a:prstGeom>
        </p:spPr>
      </p:pic>
      <p:pic>
        <p:nvPicPr>
          <p:cNvPr id="16" name="Billede 15" descr="Et billede, der indeholder mejeriprodukt, mad, fløde/flødeskum/flødefarvet&#10;&#10;AI-genereret indhold kan være ukorrekt.">
            <a:extLst>
              <a:ext uri="{FF2B5EF4-FFF2-40B4-BE49-F238E27FC236}">
                <a16:creationId xmlns:a16="http://schemas.microsoft.com/office/drawing/2014/main" id="{C68F8DBE-9FE8-4516-EBBB-F266B40D7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23" y="3693338"/>
            <a:ext cx="4124325" cy="549592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E2A333B0-7D64-0C4C-A544-E9C78C97FBEC}"/>
              </a:ext>
            </a:extLst>
          </p:cNvPr>
          <p:cNvSpPr txBox="1"/>
          <p:nvPr/>
        </p:nvSpPr>
        <p:spPr>
          <a:xfrm rot="21022369">
            <a:off x="17326" y="7221347"/>
            <a:ext cx="18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da-DK" dirty="0">
                <a:solidFill>
                  <a:srgbClr val="080809"/>
                </a:solidFill>
                <a:latin typeface="Arial Rounded MT Bold" panose="020F0704030504030204" pitchFamily="34" charset="0"/>
                <a:cs typeface="Segoe UI Historic" panose="020B0502040204020203" pitchFamily="34" charset="0"/>
              </a:rPr>
              <a:t>Nemt, hurtigt og lækkert</a:t>
            </a:r>
            <a:endParaRPr lang="da-DK" dirty="0"/>
          </a:p>
        </p:txBody>
      </p:sp>
      <p:sp>
        <p:nvSpPr>
          <p:cNvPr id="29" name="Eksplosion: 8 pkt 28">
            <a:extLst>
              <a:ext uri="{FF2B5EF4-FFF2-40B4-BE49-F238E27FC236}">
                <a16:creationId xmlns:a16="http://schemas.microsoft.com/office/drawing/2014/main" id="{E5F9B87A-91D9-EF5E-DDEB-607DD6CB1308}"/>
              </a:ext>
            </a:extLst>
          </p:cNvPr>
          <p:cNvSpPr/>
          <p:nvPr/>
        </p:nvSpPr>
        <p:spPr>
          <a:xfrm>
            <a:off x="2901942" y="5788148"/>
            <a:ext cx="3886742" cy="3109506"/>
          </a:xfrm>
          <a:prstGeom prst="irregularSeal1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B247A3B9-38B4-2BCF-A896-76FA3F5CC491}"/>
              </a:ext>
            </a:extLst>
          </p:cNvPr>
          <p:cNvSpPr txBox="1"/>
          <p:nvPr/>
        </p:nvSpPr>
        <p:spPr>
          <a:xfrm>
            <a:off x="3905866" y="6718812"/>
            <a:ext cx="3902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 Black" panose="020B0A04020102020204" pitchFamily="34" charset="0"/>
              </a:rPr>
              <a:t>65</a:t>
            </a:r>
            <a:r>
              <a:rPr lang="en-US" sz="6600" b="1" dirty="0"/>
              <a:t>,-</a:t>
            </a:r>
            <a:endParaRPr lang="da-DK" sz="6600" b="1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C00C77E-F37D-36FF-8C28-1317FD0E6F93}"/>
              </a:ext>
            </a:extLst>
          </p:cNvPr>
          <p:cNvSpPr txBox="1"/>
          <p:nvPr/>
        </p:nvSpPr>
        <p:spPr>
          <a:xfrm>
            <a:off x="274389" y="222940"/>
            <a:ext cx="569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Aptos Black" panose="020B0004020202020204" pitchFamily="34" charset="0"/>
              </a:rPr>
              <a:t>Tirsdag d. 13/1 har vi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EC49CA6-9C3F-9343-B35D-2A0B0036B1DB}"/>
              </a:ext>
            </a:extLst>
          </p:cNvPr>
          <p:cNvSpPr txBox="1"/>
          <p:nvPr/>
        </p:nvSpPr>
        <p:spPr>
          <a:xfrm>
            <a:off x="714715" y="824689"/>
            <a:ext cx="53866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 Black" panose="020B0A04020102020204" pitchFamily="34" charset="0"/>
              </a:rPr>
              <a:t>3 </a:t>
            </a:r>
            <a:r>
              <a:rPr lang="en-US" sz="9600" dirty="0" err="1">
                <a:latin typeface="Arial Black" panose="020B0A04020102020204" pitchFamily="34" charset="0"/>
              </a:rPr>
              <a:t>stk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tarteletter</a:t>
            </a:r>
            <a:endParaRPr lang="da-DK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3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E0D08-4158-62B5-CD40-82F59A67B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😉">
            <a:extLst>
              <a:ext uri="{FF2B5EF4-FFF2-40B4-BE49-F238E27FC236}">
                <a16:creationId xmlns:a16="http://schemas.microsoft.com/office/drawing/2014/main" id="{C8840FC7-E542-E5B6-504C-97BD51D3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33" y="6228822"/>
            <a:ext cx="298764" cy="2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7447B98-9437-5A4A-9F4E-41CD5C288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41" y="7249912"/>
            <a:ext cx="1550197" cy="1296364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FAB9413-9EC6-B210-EF0D-83EFCC92E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73" y="6974764"/>
            <a:ext cx="1550196" cy="1714904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E41F8915-AC97-97A8-6923-CC0DA9D8361E}"/>
              </a:ext>
            </a:extLst>
          </p:cNvPr>
          <p:cNvSpPr txBox="1"/>
          <p:nvPr/>
        </p:nvSpPr>
        <p:spPr>
          <a:xfrm>
            <a:off x="57024" y="7521237"/>
            <a:ext cx="4293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Eller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Stærk chili ketchup</a:t>
            </a:r>
          </a:p>
          <a:p>
            <a:r>
              <a:rPr lang="en-US" dirty="0">
                <a:latin typeface="Arial Black" panose="020B0A04020102020204" pitchFamily="34" charset="0"/>
              </a:rPr>
              <a:t>Stærk </a:t>
            </a:r>
            <a:r>
              <a:rPr lang="en-US" dirty="0" err="1">
                <a:latin typeface="Arial Black" panose="020B0A04020102020204" pitchFamily="34" charset="0"/>
              </a:rPr>
              <a:t>hvidløgs</a:t>
            </a:r>
            <a:r>
              <a:rPr lang="en-US" dirty="0">
                <a:latin typeface="Arial Black" panose="020B0A04020102020204" pitchFamily="34" charset="0"/>
              </a:rPr>
              <a:t> dressing</a:t>
            </a:r>
          </a:p>
          <a:p>
            <a:r>
              <a:rPr lang="en-US" dirty="0">
                <a:latin typeface="Arial Black" panose="020B0A04020102020204" pitchFamily="34" charset="0"/>
              </a:rPr>
              <a:t>Stærk </a:t>
            </a:r>
            <a:r>
              <a:rPr lang="en-US" dirty="0" err="1">
                <a:latin typeface="Arial Black" panose="020B0A04020102020204" pitchFamily="34" charset="0"/>
              </a:rPr>
              <a:t>karryketchup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28" name="Stjerne: 24 takker 27">
            <a:extLst>
              <a:ext uri="{FF2B5EF4-FFF2-40B4-BE49-F238E27FC236}">
                <a16:creationId xmlns:a16="http://schemas.microsoft.com/office/drawing/2014/main" id="{A2B5B6AB-DC52-FBFC-6C67-A1BBFC8A005D}"/>
              </a:ext>
            </a:extLst>
          </p:cNvPr>
          <p:cNvSpPr/>
          <p:nvPr/>
        </p:nvSpPr>
        <p:spPr>
          <a:xfrm>
            <a:off x="-489095" y="5097016"/>
            <a:ext cx="3264043" cy="1995118"/>
          </a:xfrm>
          <a:prstGeom prst="star24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8E5A1FF8-B4A0-E84E-7FC2-540A5A87F8EF}"/>
              </a:ext>
            </a:extLst>
          </p:cNvPr>
          <p:cNvSpPr txBox="1"/>
          <p:nvPr/>
        </p:nvSpPr>
        <p:spPr>
          <a:xfrm>
            <a:off x="3169049" y="8467003"/>
            <a:ext cx="338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10,- kr. pr. </a:t>
            </a:r>
            <a:r>
              <a:rPr lang="en-US" sz="2400" dirty="0" err="1">
                <a:latin typeface="Arial Black" panose="020B0A04020102020204" pitchFamily="34" charset="0"/>
              </a:rPr>
              <a:t>bøtte</a:t>
            </a:r>
            <a:endParaRPr lang="da-DK" sz="2400" dirty="0">
              <a:latin typeface="Arial Black" panose="020B0A040201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B2D4A32-C5FA-39B4-D3D2-2171FDEA430B}"/>
              </a:ext>
            </a:extLst>
          </p:cNvPr>
          <p:cNvSpPr txBox="1"/>
          <p:nvPr/>
        </p:nvSpPr>
        <p:spPr>
          <a:xfrm>
            <a:off x="1532371" y="166108"/>
            <a:ext cx="470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Lækkert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til</a:t>
            </a:r>
            <a:r>
              <a:rPr lang="en-US" dirty="0">
                <a:latin typeface="Arial Black" panose="020B0A04020102020204" pitchFamily="34" charset="0"/>
              </a:rPr>
              <a:t> den </a:t>
            </a:r>
            <a:r>
              <a:rPr lang="en-US" dirty="0" err="1">
                <a:latin typeface="Arial Black" panose="020B0A04020102020204" pitchFamily="34" charset="0"/>
              </a:rPr>
              <a:t>lille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sult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EC9ACF4-5CFC-14D8-A528-1CC0F34BE26B}"/>
              </a:ext>
            </a:extLst>
          </p:cNvPr>
          <p:cNvSpPr txBox="1"/>
          <p:nvPr/>
        </p:nvSpPr>
        <p:spPr>
          <a:xfrm>
            <a:off x="-1970883" y="8841024"/>
            <a:ext cx="10799763" cy="1115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519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 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M</a:t>
            </a:r>
            <a:r>
              <a:rPr lang="da-DK" sz="6600" b="1" dirty="0">
                <a:solidFill>
                  <a:srgbClr val="92D050"/>
                </a:solidFill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Ø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LLE</a:t>
            </a:r>
            <a:r>
              <a:rPr lang="da-DK" sz="6600" b="1" dirty="0">
                <a:solidFill>
                  <a:srgbClr val="92D050"/>
                </a:solidFill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G</a:t>
            </a:r>
            <a:r>
              <a:rPr lang="da-DK" sz="6600" b="1" dirty="0">
                <a:latin typeface="Aptos Black" panose="020F0502020204030204" pitchFamily="34" charset="0"/>
                <a:ea typeface="ADLaM Display" panose="020F0502020204030204" pitchFamily="2" charset="0"/>
                <a:cs typeface="Aparajita" panose="020B0502040204020203" pitchFamily="18" charset="0"/>
              </a:rPr>
              <a:t>RILLEN</a:t>
            </a:r>
          </a:p>
        </p:txBody>
      </p:sp>
      <p:pic>
        <p:nvPicPr>
          <p:cNvPr id="6" name="Billede 5" descr="Et billede, der indeholder cirkel, skærmbillede, tegneserie&#10;&#10;Indhold genereret af kunstig intelligens kan være forkert.">
            <a:extLst>
              <a:ext uri="{FF2B5EF4-FFF2-40B4-BE49-F238E27FC236}">
                <a16:creationId xmlns:a16="http://schemas.microsoft.com/office/drawing/2014/main" id="{F1F72A7B-9C30-3E05-D16B-6ADA3F96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40" y="-296670"/>
            <a:ext cx="2202130" cy="1960803"/>
          </a:xfrm>
          <a:prstGeom prst="rect">
            <a:avLst/>
          </a:prstGeom>
        </p:spPr>
      </p:pic>
      <p:sp>
        <p:nvSpPr>
          <p:cNvPr id="7" name="Rutediagram: Forbindelse 6">
            <a:extLst>
              <a:ext uri="{FF2B5EF4-FFF2-40B4-BE49-F238E27FC236}">
                <a16:creationId xmlns:a16="http://schemas.microsoft.com/office/drawing/2014/main" id="{CE7F46F3-048B-1955-7AAB-0682EB95F13B}"/>
              </a:ext>
            </a:extLst>
          </p:cNvPr>
          <p:cNvSpPr/>
          <p:nvPr/>
        </p:nvSpPr>
        <p:spPr>
          <a:xfrm>
            <a:off x="5727647" y="99481"/>
            <a:ext cx="1018145" cy="967973"/>
          </a:xfrm>
          <a:prstGeom prst="flowChartConnector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257D940-9C01-6DA0-6A04-6E2FDB948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8" y="2864523"/>
            <a:ext cx="3140684" cy="294875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EED81CC-5DFE-04CA-5272-9E0937FA8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84" y="3310103"/>
            <a:ext cx="3886742" cy="2181529"/>
          </a:xfrm>
          <a:prstGeom prst="rect">
            <a:avLst/>
          </a:prstGeom>
        </p:spPr>
      </p:pic>
      <p:sp>
        <p:nvSpPr>
          <p:cNvPr id="10" name="Stjerne: 24 takker 9">
            <a:extLst>
              <a:ext uri="{FF2B5EF4-FFF2-40B4-BE49-F238E27FC236}">
                <a16:creationId xmlns:a16="http://schemas.microsoft.com/office/drawing/2014/main" id="{400317F2-F75D-6840-FDF2-416B950F0B69}"/>
              </a:ext>
            </a:extLst>
          </p:cNvPr>
          <p:cNvSpPr/>
          <p:nvPr/>
        </p:nvSpPr>
        <p:spPr>
          <a:xfrm>
            <a:off x="2087079" y="5649233"/>
            <a:ext cx="3264043" cy="1995118"/>
          </a:xfrm>
          <a:prstGeom prst="star24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39F8641-D7D7-E86C-1D78-77D499D522C5}"/>
              </a:ext>
            </a:extLst>
          </p:cNvPr>
          <p:cNvSpPr txBox="1"/>
          <p:nvPr/>
        </p:nvSpPr>
        <p:spPr>
          <a:xfrm>
            <a:off x="392886" y="5366537"/>
            <a:ext cx="16066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Aptos Black" panose="020B0004020202020204" pitchFamily="34" charset="0"/>
              </a:rPr>
              <a:t>3 </a:t>
            </a:r>
            <a:r>
              <a:rPr lang="da-DK" sz="4400" dirty="0" err="1">
                <a:latin typeface="Aptos Black" panose="020B0004020202020204" pitchFamily="34" charset="0"/>
              </a:rPr>
              <a:t>stk</a:t>
            </a:r>
            <a:endParaRPr lang="da-DK" sz="4400" dirty="0">
              <a:latin typeface="Aptos Black" panose="020B0004020202020204" pitchFamily="34" charset="0"/>
            </a:endParaRPr>
          </a:p>
          <a:p>
            <a:pPr algn="ctr"/>
            <a:r>
              <a:rPr lang="da-DK" sz="4400" dirty="0">
                <a:latin typeface="Aptos Black" panose="020B0004020202020204" pitchFamily="34" charset="0"/>
              </a:rPr>
              <a:t>15,-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923E1C7-8FF8-A0C4-F12B-C388C61EC48B}"/>
              </a:ext>
            </a:extLst>
          </p:cNvPr>
          <p:cNvSpPr txBox="1"/>
          <p:nvPr/>
        </p:nvSpPr>
        <p:spPr>
          <a:xfrm>
            <a:off x="2968209" y="5935632"/>
            <a:ext cx="1665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latin typeface="Aptos Black" panose="020B0004020202020204" pitchFamily="34" charset="0"/>
              </a:rPr>
              <a:t>6 </a:t>
            </a:r>
            <a:r>
              <a:rPr lang="da-DK" sz="4000" dirty="0" err="1">
                <a:latin typeface="Aptos Black" panose="020B0004020202020204" pitchFamily="34" charset="0"/>
              </a:rPr>
              <a:t>stk</a:t>
            </a:r>
            <a:endParaRPr lang="da-DK" sz="4000" dirty="0">
              <a:latin typeface="Aptos Black" panose="020B0004020202020204" pitchFamily="34" charset="0"/>
            </a:endParaRPr>
          </a:p>
          <a:p>
            <a:pPr algn="ctr"/>
            <a:r>
              <a:rPr lang="da-DK" sz="4000" dirty="0">
                <a:latin typeface="Aptos Black" panose="020B0004020202020204" pitchFamily="34" charset="0"/>
              </a:rPr>
              <a:t>25,-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42E778F8-2297-F94C-0871-A10A9CB461D2}"/>
              </a:ext>
            </a:extLst>
          </p:cNvPr>
          <p:cNvSpPr txBox="1"/>
          <p:nvPr/>
        </p:nvSpPr>
        <p:spPr>
          <a:xfrm>
            <a:off x="3266569" y="7213460"/>
            <a:ext cx="371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Prøv</a:t>
            </a:r>
            <a:r>
              <a:rPr lang="en-US" dirty="0">
                <a:latin typeface="Arial Black" panose="020B0A04020102020204" pitchFamily="34" charset="0"/>
              </a:rPr>
              <a:t> dem </a:t>
            </a:r>
            <a:r>
              <a:rPr lang="en-US" dirty="0" err="1">
                <a:latin typeface="Arial Black" panose="020B0A04020102020204" pitchFamily="34" charset="0"/>
              </a:rPr>
              <a:t>evt</a:t>
            </a:r>
            <a:r>
              <a:rPr lang="en-US" dirty="0">
                <a:latin typeface="Arial Black" panose="020B0A04020102020204" pitchFamily="34" charset="0"/>
              </a:rPr>
              <a:t>. med </a:t>
            </a:r>
            <a:r>
              <a:rPr lang="en-US" dirty="0" err="1">
                <a:latin typeface="Arial Black" panose="020B0A04020102020204" pitchFamily="34" charset="0"/>
              </a:rPr>
              <a:t>vores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lækre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hjemmerørte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chilimayo</a:t>
            </a:r>
            <a:endParaRPr lang="da-DK" dirty="0">
              <a:latin typeface="Arial Black" panose="020B0A040201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2671EAA-284C-0331-E2BD-601B7D7914E4}"/>
              </a:ext>
            </a:extLst>
          </p:cNvPr>
          <p:cNvSpPr txBox="1"/>
          <p:nvPr/>
        </p:nvSpPr>
        <p:spPr>
          <a:xfrm rot="21022369">
            <a:off x="4755776" y="5472770"/>
            <a:ext cx="18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da-DK" dirty="0">
                <a:solidFill>
                  <a:srgbClr val="080809"/>
                </a:solidFill>
                <a:latin typeface="Arial Rounded MT Bold" panose="020F0704030504030204" pitchFamily="34" charset="0"/>
                <a:cs typeface="Segoe UI Historic" panose="020B0502040204020203" pitchFamily="34" charset="0"/>
              </a:rPr>
              <a:t>Nemt, hurtigt og lækkert</a:t>
            </a:r>
            <a:endParaRPr lang="da-DK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7B2FA3EF-D754-8B98-DDD7-75949A893AA5}"/>
              </a:ext>
            </a:extLst>
          </p:cNvPr>
          <p:cNvSpPr txBox="1"/>
          <p:nvPr/>
        </p:nvSpPr>
        <p:spPr>
          <a:xfrm>
            <a:off x="140344" y="704256"/>
            <a:ext cx="6733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ptos Black" panose="020B0004020202020204" pitchFamily="34" charset="0"/>
              </a:rPr>
              <a:t>Chili-cheese tops </a:t>
            </a:r>
          </a:p>
          <a:p>
            <a:pPr algn="ctr"/>
            <a:r>
              <a:rPr lang="en-US" sz="5400" b="1" dirty="0" err="1">
                <a:latin typeface="Aptos Black" panose="020B0004020202020204" pitchFamily="34" charset="0"/>
              </a:rPr>
              <a:t>eller</a:t>
            </a:r>
            <a:r>
              <a:rPr lang="en-US" sz="5400" b="1" dirty="0">
                <a:latin typeface="Aptos Black" panose="020B0004020202020204" pitchFamily="34" charset="0"/>
              </a:rPr>
              <a:t> </a:t>
            </a:r>
          </a:p>
          <a:p>
            <a:r>
              <a:rPr lang="en-US" sz="5400" b="1" dirty="0">
                <a:latin typeface="Aptos Black" panose="020B0004020202020204" pitchFamily="34" charset="0"/>
              </a:rPr>
              <a:t>Mozzarella </a:t>
            </a:r>
            <a:r>
              <a:rPr lang="en-US" sz="5400" b="1" dirty="0" err="1">
                <a:latin typeface="Aptos Black" panose="020B0004020202020204" pitchFamily="34" charset="0"/>
              </a:rPr>
              <a:t>stænger</a:t>
            </a:r>
            <a:endParaRPr lang="da-DK" sz="5400" b="1" dirty="0">
              <a:latin typeface="Aptos Black" panose="020B000402020202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5712AB3-9056-BA84-09C5-4E2C5C73FFA3}"/>
              </a:ext>
            </a:extLst>
          </p:cNvPr>
          <p:cNvSpPr/>
          <p:nvPr/>
        </p:nvSpPr>
        <p:spPr>
          <a:xfrm rot="413802">
            <a:off x="879279" y="3598599"/>
            <a:ext cx="1301368" cy="461665"/>
          </a:xfrm>
          <a:custGeom>
            <a:avLst/>
            <a:gdLst>
              <a:gd name="csX0" fmla="*/ 0 w 1301368"/>
              <a:gd name="csY0" fmla="*/ 0 h 461665"/>
              <a:gd name="csX1" fmla="*/ 663698 w 1301368"/>
              <a:gd name="csY1" fmla="*/ 0 h 461665"/>
              <a:gd name="csX2" fmla="*/ 1301368 w 1301368"/>
              <a:gd name="csY2" fmla="*/ 0 h 461665"/>
              <a:gd name="csX3" fmla="*/ 1301368 w 1301368"/>
              <a:gd name="csY3" fmla="*/ 461665 h 461665"/>
              <a:gd name="csX4" fmla="*/ 663698 w 1301368"/>
              <a:gd name="csY4" fmla="*/ 461665 h 461665"/>
              <a:gd name="csX5" fmla="*/ 0 w 1301368"/>
              <a:gd name="csY5" fmla="*/ 461665 h 461665"/>
              <a:gd name="csX6" fmla="*/ 0 w 1301368"/>
              <a:gd name="csY6" fmla="*/ 0 h 461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01368" h="461665" extrusionOk="0">
                <a:moveTo>
                  <a:pt x="0" y="0"/>
                </a:moveTo>
                <a:cubicBezTo>
                  <a:pt x="300150" y="8326"/>
                  <a:pt x="375417" y="-10396"/>
                  <a:pt x="663698" y="0"/>
                </a:cubicBezTo>
                <a:cubicBezTo>
                  <a:pt x="951979" y="10396"/>
                  <a:pt x="986771" y="-22468"/>
                  <a:pt x="1301368" y="0"/>
                </a:cubicBezTo>
                <a:cubicBezTo>
                  <a:pt x="1286258" y="99325"/>
                  <a:pt x="1291699" y="317621"/>
                  <a:pt x="1301368" y="461665"/>
                </a:cubicBezTo>
                <a:cubicBezTo>
                  <a:pt x="1099089" y="481011"/>
                  <a:pt x="812176" y="440390"/>
                  <a:pt x="663698" y="461665"/>
                </a:cubicBezTo>
                <a:cubicBezTo>
                  <a:pt x="515220" y="482941"/>
                  <a:pt x="283521" y="470942"/>
                  <a:pt x="0" y="461665"/>
                </a:cubicBezTo>
                <a:cubicBezTo>
                  <a:pt x="-22562" y="236320"/>
                  <a:pt x="147" y="204022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12418448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NYHED</a:t>
            </a:r>
          </a:p>
        </p:txBody>
      </p:sp>
      <p:pic>
        <p:nvPicPr>
          <p:cNvPr id="20" name="Billede 19" descr="Et billede, der indeholder ret, chili, mad, grøntsager&#10;&#10;Automatisk genereret beskrivelse">
            <a:extLst>
              <a:ext uri="{FF2B5EF4-FFF2-40B4-BE49-F238E27FC236}">
                <a16:creationId xmlns:a16="http://schemas.microsoft.com/office/drawing/2014/main" id="{2D88C940-0F34-0ACB-5862-6408F167F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25" y="7292800"/>
            <a:ext cx="383329" cy="542767"/>
          </a:xfrm>
          <a:prstGeom prst="rect">
            <a:avLst/>
          </a:prstGeom>
        </p:spPr>
      </p:pic>
      <p:pic>
        <p:nvPicPr>
          <p:cNvPr id="22" name="Billede 21" descr="Et billede, der indeholder ret, chili, mad, grøntsager&#10;&#10;Automatisk genereret beskrivelse">
            <a:extLst>
              <a:ext uri="{FF2B5EF4-FFF2-40B4-BE49-F238E27FC236}">
                <a16:creationId xmlns:a16="http://schemas.microsoft.com/office/drawing/2014/main" id="{33EB419D-35E6-A6A6-1497-0141E4DEA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226">
            <a:off x="2145651" y="7415550"/>
            <a:ext cx="263338" cy="410327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58F421E2-F287-4707-7758-AA5E61B3897D}"/>
              </a:ext>
            </a:extLst>
          </p:cNvPr>
          <p:cNvSpPr txBox="1"/>
          <p:nvPr/>
        </p:nvSpPr>
        <p:spPr>
          <a:xfrm rot="20168228">
            <a:off x="1295445" y="7467437"/>
            <a:ext cx="754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HOT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082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172</Words>
  <Application>Microsoft Office PowerPoint</Application>
  <PresentationFormat>A4-papir (210 x 297 mm)</PresentationFormat>
  <Paragraphs>56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2" baseType="lpstr">
      <vt:lpstr>Amasis MT Pro Black</vt:lpstr>
      <vt:lpstr>Aptos Black</vt:lpstr>
      <vt:lpstr>Arial</vt:lpstr>
      <vt:lpstr>Arial Black</vt:lpstr>
      <vt:lpstr>Arial Rounded MT Bold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john pedersen</dc:creator>
  <cp:lastModifiedBy>Cykelcenter Midtjylland</cp:lastModifiedBy>
  <cp:revision>10</cp:revision>
  <dcterms:created xsi:type="dcterms:W3CDTF">2017-12-08T13:51:47Z</dcterms:created>
  <dcterms:modified xsi:type="dcterms:W3CDTF">2026-01-09T12:18:25Z</dcterms:modified>
</cp:coreProperties>
</file>